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</p:sldMasterIdLst>
  <p:notesMasterIdLst>
    <p:notesMasterId r:id="rId9"/>
  </p:notesMasterIdLst>
  <p:handoutMasterIdLst>
    <p:handoutMasterId r:id="rId10"/>
  </p:handoutMasterIdLst>
  <p:sldIdLst>
    <p:sldId id="275" r:id="rId2"/>
    <p:sldId id="257" r:id="rId3"/>
    <p:sldId id="265" r:id="rId4"/>
    <p:sldId id="282" r:id="rId5"/>
    <p:sldId id="276" r:id="rId6"/>
    <p:sldId id="277" r:id="rId7"/>
    <p:sldId id="269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0C4086-1A61-BCDD-5D2C-BC87588CE887}" v="194" dt="2024-05-06T16:11:38.461"/>
    <p1510:client id="{C5A78F95-A88E-ED9E-D7CB-062ECBDF1714}" v="726" dt="2024-05-06T16:34:50.197"/>
    <p1510:client id="{D756B281-BF9A-91F2-80DC-D1BCA665D53E}" v="2" dt="2024-05-06T16:35:18.2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980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5/9/2024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7: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227550"/>
            <a:ext cx="8674100" cy="486844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4231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8: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5/9/2024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188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5/9/2024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9: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164920"/>
            <a:ext cx="8674100" cy="493107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64829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5/9/2024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46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C5DD3B49-F775-49FC-ACAD-45B074D1C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0488" y="2365248"/>
            <a:ext cx="4383024" cy="2127504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8804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94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5/9/2024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7547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5/9/2024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2: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314880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5/9/2024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3: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985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5/9/2024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4: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1353402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6">
            <a:extLst>
              <a:ext uri="{FF2B5EF4-FFF2-40B4-BE49-F238E27FC236}">
                <a16:creationId xmlns:a16="http://schemas.microsoft.com/office/drawing/2014/main" id="{689FBFE6-E7AD-40DE-88B8-794C73F95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1295" y="224917"/>
            <a:ext cx="5397627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5: ……………………………………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C2ED7A5-CBB5-4B5C-BD2A-3596087A71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24251" y="1011238"/>
            <a:ext cx="5384672" cy="552926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21F2271-B488-4DC9-A50E-592D82F22C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5/9/2024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06E966D-F219-41DE-82BF-3F3121B7D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F61A491-C108-489A-B2EA-9FC27DAD4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388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6: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5/9/2024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540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83" r:id="rId7"/>
    <p:sldLayoutId id="2147483676" r:id="rId8"/>
    <p:sldLayoutId id="2147483679" r:id="rId9"/>
    <p:sldLayoutId id="2147483680" r:id="rId10"/>
    <p:sldLayoutId id="2147483681" r:id="rId11"/>
    <p:sldLayoutId id="2147483682" r:id="rId12"/>
    <p:sldLayoutId id="2147483678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2086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413012" y="1591038"/>
            <a:ext cx="8303263" cy="239487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err="1">
                <a:latin typeface="Lato"/>
                <a:ea typeface="Lato"/>
                <a:cs typeface="Lato"/>
              </a:rPr>
              <a:t>Hệ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thống</a:t>
            </a:r>
            <a:r>
              <a:rPr lang="en-US">
                <a:latin typeface="Lato"/>
                <a:ea typeface="Lato"/>
                <a:cs typeface="Lato"/>
              </a:rPr>
              <a:t> </a:t>
            </a:r>
            <a:r>
              <a:rPr lang="en-US" err="1">
                <a:latin typeface="Lato"/>
                <a:ea typeface="Lato"/>
                <a:cs typeface="Lato"/>
              </a:rPr>
              <a:t>phát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hiện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hỏa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hoạn</a:t>
            </a:r>
            <a:r>
              <a:rPr lang="en-US">
                <a:latin typeface="Lato"/>
                <a:ea typeface="Lato"/>
                <a:cs typeface="Lato"/>
              </a:rPr>
              <a:t> </a:t>
            </a:r>
            <a:r>
              <a:rPr lang="en-US" err="1">
                <a:latin typeface="Lato"/>
                <a:ea typeface="Lato"/>
                <a:cs typeface="Lato"/>
              </a:rPr>
              <a:t>sử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dụng</a:t>
            </a:r>
            <a:r>
              <a:rPr lang="en-US">
                <a:latin typeface="Lato"/>
                <a:ea typeface="Lato"/>
                <a:cs typeface="Lato"/>
              </a:rPr>
              <a:t> vi </a:t>
            </a:r>
            <a:r>
              <a:rPr lang="en-US" err="1">
                <a:latin typeface="Lato"/>
                <a:ea typeface="Lato"/>
                <a:cs typeface="Lato"/>
              </a:rPr>
              <a:t>điều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khiển</a:t>
            </a:r>
            <a:r>
              <a:rPr lang="en-US">
                <a:latin typeface="Lato"/>
                <a:ea typeface="Lato"/>
                <a:cs typeface="Lato"/>
              </a:rPr>
              <a:t> ESP32 </a:t>
            </a:r>
            <a:endParaRPr lang="en-US"/>
          </a:p>
          <a:p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FC03F27-6F9A-B5B0-E022-39F684A49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606635"/>
              </p:ext>
            </p:extLst>
          </p:nvPr>
        </p:nvGraphicFramePr>
        <p:xfrm>
          <a:off x="413455" y="3992218"/>
          <a:ext cx="7032378" cy="15361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4805">
                  <a:extLst>
                    <a:ext uri="{9D8B030D-6E8A-4147-A177-3AD203B41FA5}">
                      <a16:colId xmlns:a16="http://schemas.microsoft.com/office/drawing/2014/main" val="1918390305"/>
                    </a:ext>
                  </a:extLst>
                </a:gridCol>
                <a:gridCol w="5417573">
                  <a:extLst>
                    <a:ext uri="{9D8B030D-6E8A-4147-A177-3AD203B41FA5}">
                      <a16:colId xmlns:a16="http://schemas.microsoft.com/office/drawing/2014/main" val="36368705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b="1">
                          <a:latin typeface="Lato"/>
                          <a:ea typeface="Lato"/>
                          <a:cs typeface="Lato"/>
                        </a:rPr>
                        <a:t>Instructor: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noProof="0">
                          <a:solidFill>
                            <a:schemeClr val="tx1"/>
                          </a:solidFill>
                          <a:latin typeface="Lato"/>
                        </a:rPr>
                        <a:t>Dr Ngô Vũ Đức</a:t>
                      </a:r>
                      <a:endParaRPr lang="vi-VN">
                        <a:latin typeface="Lato"/>
                        <a:sym typeface="Lat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296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</a:pPr>
                      <a:r>
                        <a:rPr lang="en-US" sz="2400" b="1">
                          <a:solidFill>
                            <a:schemeClr val="tx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Students:</a:t>
                      </a:r>
                      <a:r>
                        <a:rPr lang="en-US" sz="2400" b="1">
                          <a:solidFill>
                            <a:schemeClr val="tx1"/>
                          </a:solidFill>
                          <a:latin typeface="Lato"/>
                          <a:ea typeface="Lato"/>
                          <a:cs typeface="Lato"/>
                        </a:rPr>
                        <a:t> </a:t>
                      </a:r>
                      <a:endParaRPr lang="en-US" sz="2400" b="1">
                        <a:solidFill>
                          <a:schemeClr val="tx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endParaRPr lang="en-US" sz="2400">
                        <a:latin typeface="Lato"/>
                        <a:ea typeface="Lato"/>
                        <a:cs typeface="La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buClr>
                          <a:srgbClr val="C00000"/>
                        </a:buClr>
                        <a:buSzPts val="5400"/>
                      </a:pPr>
                      <a:r>
                        <a:rPr lang="en-US" sz="2400" err="1">
                          <a:solidFill>
                            <a:schemeClr val="tx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Đỗ</a:t>
                      </a:r>
                      <a:r>
                        <a:rPr lang="en-US" sz="2400">
                          <a:solidFill>
                            <a:schemeClr val="tx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Văn Đoàn 20213607</a:t>
                      </a:r>
                    </a:p>
                    <a:p>
                      <a:pPr>
                        <a:lnSpc>
                          <a:spcPct val="90000"/>
                        </a:lnSpc>
                        <a:buClr>
                          <a:srgbClr val="C00000"/>
                        </a:buClr>
                        <a:buSzPts val="5400"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Nguyễn Việt Hùng 20213614</a:t>
                      </a:r>
                    </a:p>
                    <a:p>
                      <a:pPr>
                        <a:lnSpc>
                          <a:spcPct val="90000"/>
                        </a:lnSpc>
                        <a:buClr>
                          <a:srgbClr val="C00000"/>
                        </a:buClr>
                        <a:buSzPts val="5400"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Nguyễn Song Nam 20210621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795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Define the problem</a:t>
            </a:r>
            <a:endParaRPr lang="en-US"/>
          </a:p>
        </p:txBody>
      </p:sp>
      <p:pic>
        <p:nvPicPr>
          <p:cNvPr id="12" name="Chỗ dành sẵn cho Nội dung 11" descr="Ảnh có chứa Hoạt hình, minh họa, Phim hoạt hình, trang phục&#10;&#10;Mô tả được tự động tạo">
            <a:extLst>
              <a:ext uri="{FF2B5EF4-FFF2-40B4-BE49-F238E27FC236}">
                <a16:creationId xmlns:a16="http://schemas.microsoft.com/office/drawing/2014/main" id="{88705272-93FF-CB4D-3D76-56A67504C4F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69518" y="853554"/>
            <a:ext cx="6394174" cy="4284870"/>
          </a:xfrm>
        </p:spPr>
      </p:pic>
    </p:spTree>
    <p:extLst>
      <p:ext uri="{BB962C8B-B14F-4D97-AF65-F5344CB8AC3E}">
        <p14:creationId xmlns:p14="http://schemas.microsoft.com/office/powerpoint/2010/main" val="292364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List of components</a:t>
            </a:r>
            <a:br>
              <a:rPr lang="en-US">
                <a:latin typeface="Lato"/>
                <a:ea typeface="Lato"/>
                <a:cs typeface="Lato"/>
              </a:rPr>
            </a:br>
            <a:endParaRPr lang="en-US">
              <a:latin typeface="Lato"/>
              <a:ea typeface="Lato"/>
              <a:cs typeface="Lato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Vi </a:t>
            </a:r>
            <a:r>
              <a:rPr lang="en-US" err="1">
                <a:latin typeface="Lato"/>
                <a:ea typeface="Lato"/>
                <a:cs typeface="Lato"/>
              </a:rPr>
              <a:t>điều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khiển</a:t>
            </a:r>
            <a:r>
              <a:rPr lang="en-US">
                <a:latin typeface="Lato"/>
                <a:ea typeface="Lato"/>
                <a:cs typeface="Lato"/>
              </a:rPr>
              <a:t> ESP32</a:t>
            </a:r>
          </a:p>
          <a:p>
            <a:r>
              <a:rPr lang="en-US" err="1">
                <a:latin typeface="Lato"/>
                <a:ea typeface="Lato"/>
                <a:cs typeface="Lato"/>
              </a:rPr>
              <a:t>Cảm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biến</a:t>
            </a:r>
            <a:r>
              <a:rPr lang="en-US">
                <a:latin typeface="Lato"/>
                <a:ea typeface="Lato"/>
                <a:cs typeface="Lato"/>
              </a:rPr>
              <a:t> </a:t>
            </a:r>
            <a:r>
              <a:rPr lang="en-US" err="1">
                <a:latin typeface="Lato"/>
                <a:ea typeface="Lato"/>
                <a:cs typeface="Lato"/>
              </a:rPr>
              <a:t>phát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hiện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lửa</a:t>
            </a:r>
            <a:endParaRPr lang="en-US" err="1"/>
          </a:p>
          <a:p>
            <a:r>
              <a:rPr lang="en-US" err="1">
                <a:latin typeface="Lato"/>
                <a:ea typeface="Lato"/>
                <a:cs typeface="Lato"/>
              </a:rPr>
              <a:t>Còi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báo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cháy</a:t>
            </a:r>
          </a:p>
          <a:p>
            <a:r>
              <a:rPr lang="en-US" err="1">
                <a:latin typeface="Lato"/>
                <a:ea typeface="Lato"/>
                <a:cs typeface="Lato"/>
              </a:rPr>
              <a:t>Hệ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thống</a:t>
            </a:r>
            <a:r>
              <a:rPr lang="en-US">
                <a:latin typeface="Lato"/>
                <a:ea typeface="Lato"/>
                <a:cs typeface="Lato"/>
              </a:rPr>
              <a:t> </a:t>
            </a:r>
            <a:r>
              <a:rPr lang="en-US" err="1">
                <a:latin typeface="Lato"/>
                <a:ea typeface="Lato"/>
                <a:cs typeface="Lato"/>
              </a:rPr>
              <a:t>bơm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hỏa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hoạn</a:t>
            </a:r>
            <a:endParaRPr lang="en-US" err="1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18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Advanced feature: SLEEP MODE</a:t>
            </a:r>
            <a:endParaRPr lang="vi-VN">
              <a:latin typeface="Lato"/>
              <a:ea typeface="Lato"/>
              <a:cs typeface="Lato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83" y="841247"/>
            <a:ext cx="4867746" cy="4592858"/>
          </a:xfrm>
        </p:spPr>
        <p:txBody>
          <a:bodyPr lIns="91440" tIns="45720" rIns="91440" bIns="45720" anchor="t"/>
          <a:lstStyle/>
          <a:p>
            <a:r>
              <a:rPr lang="en-US" sz="2400" b="1" i="1" err="1">
                <a:latin typeface="Lato"/>
                <a:ea typeface="Lato"/>
                <a:cs typeface="Lato"/>
              </a:rPr>
              <a:t>Vấn</a:t>
            </a:r>
            <a:r>
              <a:rPr lang="en-US" sz="2400" b="1" i="1">
                <a:latin typeface="Lato"/>
                <a:ea typeface="Lato"/>
                <a:cs typeface="Lato"/>
              </a:rPr>
              <a:t> </a:t>
            </a:r>
            <a:r>
              <a:rPr lang="en-US" sz="2400" b="1" i="1" err="1">
                <a:latin typeface="Lato"/>
                <a:ea typeface="Lato"/>
                <a:cs typeface="Lato"/>
              </a:rPr>
              <a:t>đề</a:t>
            </a:r>
            <a:r>
              <a:rPr lang="en-US" sz="2400" b="1" i="1">
                <a:latin typeface="Lato"/>
                <a:ea typeface="Lato"/>
                <a:cs typeface="Lato"/>
              </a:rPr>
              <a:t>:</a:t>
            </a:r>
            <a:r>
              <a:rPr lang="en-US" sz="2000">
                <a:latin typeface="Lato"/>
                <a:ea typeface="Lato"/>
                <a:cs typeface="Lato"/>
              </a:rPr>
              <a:t>  </a:t>
            </a:r>
            <a:r>
              <a:rPr lang="en-US" sz="2000" err="1">
                <a:latin typeface="Lato"/>
                <a:ea typeface="Lato"/>
                <a:cs typeface="Lato"/>
              </a:rPr>
              <a:t>Năng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lượng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tiêu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thụ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là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vấn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đề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đáng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quan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tâm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khi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thiết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kế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một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hệ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thống</a:t>
            </a:r>
            <a:r>
              <a:rPr lang="en-US" sz="2000">
                <a:latin typeface="Lato"/>
                <a:ea typeface="Lato"/>
                <a:cs typeface="Lato"/>
              </a:rPr>
              <a:t>.</a:t>
            </a:r>
            <a:endParaRPr lang="en-US" sz="2000"/>
          </a:p>
          <a:p>
            <a:r>
              <a:rPr lang="en-US" sz="2400" b="1" err="1">
                <a:latin typeface="Lato"/>
                <a:ea typeface="Lato"/>
                <a:cs typeface="Lato"/>
              </a:rPr>
              <a:t>Giải</a:t>
            </a:r>
            <a:r>
              <a:rPr lang="en-US" sz="2400" b="1">
                <a:latin typeface="Lato"/>
                <a:ea typeface="Lato"/>
                <a:cs typeface="Lato"/>
              </a:rPr>
              <a:t> </a:t>
            </a:r>
            <a:r>
              <a:rPr lang="en-US" sz="2400" b="1" err="1">
                <a:latin typeface="Lato"/>
                <a:ea typeface="Lato"/>
                <a:cs typeface="Lato"/>
              </a:rPr>
              <a:t>pháp</a:t>
            </a:r>
            <a:r>
              <a:rPr lang="en-US" sz="2400" b="1">
                <a:latin typeface="Lato"/>
                <a:ea typeface="Lato"/>
                <a:cs typeface="Lato"/>
              </a:rPr>
              <a:t>:</a:t>
            </a:r>
            <a:endParaRPr lang="en-US" sz="2400" b="1"/>
          </a:p>
          <a:p>
            <a:pPr marL="0" indent="0">
              <a:buNone/>
            </a:pPr>
            <a:r>
              <a:rPr lang="en-US" sz="2000">
                <a:latin typeface="Lato"/>
                <a:ea typeface="Lato"/>
                <a:cs typeface="Lato"/>
              </a:rPr>
              <a:t>   - ESP32 </a:t>
            </a:r>
            <a:r>
              <a:rPr lang="en-US" sz="2000" err="1">
                <a:latin typeface="Lato"/>
                <a:ea typeface="Lato"/>
                <a:cs typeface="Lato"/>
              </a:rPr>
              <a:t>có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khả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năng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ngủ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nhẹ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và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chế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độ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tiết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kiệm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điện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ngủ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sâu</a:t>
            </a:r>
            <a:r>
              <a:rPr lang="en-US" sz="2000">
                <a:latin typeface="Lato"/>
                <a:ea typeface="Lato"/>
                <a:cs typeface="Lato"/>
              </a:rPr>
              <a:t>.</a:t>
            </a:r>
            <a:endParaRPr lang="en-US" sz="2000"/>
          </a:p>
          <a:p>
            <a:pPr marL="0" indent="0">
              <a:buNone/>
            </a:pPr>
            <a:r>
              <a:rPr lang="en-US" sz="2000">
                <a:latin typeface="Lato"/>
                <a:ea typeface="Lato"/>
                <a:cs typeface="Lato"/>
              </a:rPr>
              <a:t> - Ở </a:t>
            </a:r>
            <a:r>
              <a:rPr lang="en-US" sz="2000" err="1">
                <a:latin typeface="Lato"/>
                <a:ea typeface="Lato"/>
                <a:cs typeface="Lato"/>
              </a:rPr>
              <a:t>chế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độ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ngủ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nhẹ</a:t>
            </a:r>
            <a:r>
              <a:rPr lang="en-US" sz="2000">
                <a:latin typeface="Lato"/>
                <a:ea typeface="Lato"/>
                <a:cs typeface="Lato"/>
              </a:rPr>
              <a:t>, </a:t>
            </a:r>
            <a:r>
              <a:rPr lang="en-US" sz="2000" err="1">
                <a:latin typeface="Lato"/>
                <a:ea typeface="Lato"/>
                <a:cs typeface="Lato"/>
              </a:rPr>
              <a:t>các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thiết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bị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ngoại</a:t>
            </a:r>
            <a:r>
              <a:rPr lang="en-US" sz="2000">
                <a:latin typeface="Lato"/>
                <a:ea typeface="Lato"/>
                <a:cs typeface="Lato"/>
              </a:rPr>
              <a:t> vi </a:t>
            </a:r>
            <a:r>
              <a:rPr lang="en-US" sz="2000" err="1">
                <a:latin typeface="Lato"/>
                <a:ea typeface="Lato"/>
                <a:cs typeface="Lato"/>
              </a:rPr>
              <a:t>kỹ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thuật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số</a:t>
            </a:r>
            <a:r>
              <a:rPr lang="en-US" sz="2000">
                <a:latin typeface="Lato"/>
                <a:ea typeface="Lato"/>
                <a:cs typeface="Lato"/>
              </a:rPr>
              <a:t>, </a:t>
            </a:r>
            <a:r>
              <a:rPr lang="en-US" sz="2000" err="1">
                <a:latin typeface="Lato"/>
                <a:ea typeface="Lato"/>
                <a:cs typeface="Lato"/>
              </a:rPr>
              <a:t>hầu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hết</a:t>
            </a:r>
            <a:r>
              <a:rPr lang="en-US" sz="2000">
                <a:latin typeface="Lato"/>
                <a:ea typeface="Lato"/>
                <a:cs typeface="Lato"/>
              </a:rPr>
              <a:t> RAM </a:t>
            </a:r>
            <a:r>
              <a:rPr lang="en-US" sz="2000" err="1">
                <a:latin typeface="Lato"/>
                <a:ea typeface="Lato"/>
                <a:cs typeface="Lato"/>
              </a:rPr>
              <a:t>và</a:t>
            </a:r>
            <a:r>
              <a:rPr lang="en-US" sz="2000">
                <a:latin typeface="Lato"/>
                <a:ea typeface="Lato"/>
                <a:cs typeface="Lato"/>
              </a:rPr>
              <a:t> CPU </a:t>
            </a:r>
            <a:r>
              <a:rPr lang="en-US" sz="2000" err="1">
                <a:latin typeface="Lato"/>
                <a:ea typeface="Lato"/>
                <a:cs typeface="Lato"/>
              </a:rPr>
              <a:t>đều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bị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điều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chỉnh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theo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xung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nhịp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và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điện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áp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nguồn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giảm</a:t>
            </a:r>
            <a:r>
              <a:rPr lang="en-US" sz="2000">
                <a:latin typeface="Lato"/>
                <a:ea typeface="Lato"/>
                <a:cs typeface="Lato"/>
              </a:rPr>
              <a:t>.</a:t>
            </a:r>
            <a:br>
              <a:rPr lang="en-US">
                <a:latin typeface="Lato"/>
                <a:ea typeface="Lato"/>
                <a:cs typeface="Lato"/>
              </a:rPr>
            </a:br>
            <a:r>
              <a:rPr lang="en-US" sz="2000">
                <a:latin typeface="Lato"/>
                <a:ea typeface="Lato"/>
                <a:cs typeface="Lato"/>
              </a:rPr>
              <a:t> - Khi </a:t>
            </a:r>
            <a:r>
              <a:rPr lang="en-US" sz="2000" err="1">
                <a:latin typeface="Lato"/>
                <a:ea typeface="Lato"/>
                <a:cs typeface="Lato"/>
              </a:rPr>
              <a:t>thoát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khỏi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chế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độ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ngủ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nhẹ</a:t>
            </a:r>
            <a:r>
              <a:rPr lang="en-US" sz="2000">
                <a:latin typeface="Lato"/>
                <a:ea typeface="Lato"/>
                <a:cs typeface="Lato"/>
              </a:rPr>
              <a:t>, </a:t>
            </a:r>
            <a:r>
              <a:rPr lang="en-US" sz="2000" err="1">
                <a:latin typeface="Lato"/>
                <a:ea typeface="Lato"/>
                <a:cs typeface="Lato"/>
              </a:rPr>
              <a:t>các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thiết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bị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ngoại</a:t>
            </a:r>
            <a:r>
              <a:rPr lang="en-US" sz="2000">
                <a:latin typeface="Lato"/>
                <a:ea typeface="Lato"/>
                <a:cs typeface="Lato"/>
              </a:rPr>
              <a:t> vi </a:t>
            </a:r>
            <a:r>
              <a:rPr lang="en-US" sz="2000" err="1">
                <a:latin typeface="Lato"/>
                <a:ea typeface="Lato"/>
                <a:cs typeface="Lato"/>
              </a:rPr>
              <a:t>và</a:t>
            </a:r>
            <a:r>
              <a:rPr lang="en-US" sz="2000">
                <a:latin typeface="Lato"/>
                <a:ea typeface="Lato"/>
                <a:cs typeface="Lato"/>
              </a:rPr>
              <a:t> CPU </a:t>
            </a:r>
            <a:r>
              <a:rPr lang="en-US" sz="2000" err="1">
                <a:latin typeface="Lato"/>
                <a:ea typeface="Lato"/>
                <a:cs typeface="Lato"/>
              </a:rPr>
              <a:t>sẽ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tiếp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tục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hoạt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động</a:t>
            </a:r>
            <a:r>
              <a:rPr lang="en-US" sz="2000">
                <a:latin typeface="Lato"/>
                <a:ea typeface="Lato"/>
                <a:cs typeface="Lato"/>
              </a:rPr>
              <a:t>, </a:t>
            </a:r>
            <a:r>
              <a:rPr lang="en-US" sz="2000" err="1">
                <a:latin typeface="Lato"/>
                <a:ea typeface="Lato"/>
                <a:cs typeface="Lato"/>
              </a:rPr>
              <a:t>trạng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thái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bên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trong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của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chúng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được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giữ</a:t>
            </a:r>
            <a:r>
              <a:rPr lang="en-US" sz="2000"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latin typeface="Lato"/>
                <a:ea typeface="Lato"/>
                <a:cs typeface="Lato"/>
              </a:rPr>
              <a:t>nguyên</a:t>
            </a:r>
            <a:r>
              <a:rPr lang="en-US" sz="2000">
                <a:latin typeface="Lato"/>
                <a:ea typeface="Lato"/>
                <a:cs typeface="Lato"/>
              </a:rPr>
              <a:t>.</a:t>
            </a:r>
          </a:p>
        </p:txBody>
      </p:sp>
      <p:pic>
        <p:nvPicPr>
          <p:cNvPr id="5" name="Hình ảnh 4" descr="Ảnh có chứa văn bản, Điện thoại di động, thiết kế, minh họa&#10;&#10;Mô tả được tự động tạo">
            <a:extLst>
              <a:ext uri="{FF2B5EF4-FFF2-40B4-BE49-F238E27FC236}">
                <a16:creationId xmlns:a16="http://schemas.microsoft.com/office/drawing/2014/main" id="{254C7E5F-9242-7BAB-F30F-8C426902B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144" y="839795"/>
            <a:ext cx="4265970" cy="404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70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Advanced feature: FREERTOS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2000" b="1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FreeRTOS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là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một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lựa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chọn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phổ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biến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cho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việc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phát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triển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các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ứng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dụng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nhúng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trên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ESP32,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một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dòng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chip Wi-Fi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và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Bluetooth.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Kết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hợp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FreeRTOS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với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ESP32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cung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cấp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một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giải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pháp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mạnh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mẽ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cho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việc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phát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triển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các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ứng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dụng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nhúng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thời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gian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thực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có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khả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năng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kết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nối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mạng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và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giao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tiếp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không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dây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.</a:t>
            </a:r>
            <a:endParaRPr lang="en-US" sz="2000">
              <a:latin typeface="Lato"/>
              <a:ea typeface="Lato"/>
              <a:cs typeface="Lato"/>
            </a:endParaRPr>
          </a:p>
          <a:p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Một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số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điểm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nổi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bật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khi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sử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dụng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FreeRTOS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trên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ESP32:</a:t>
            </a:r>
            <a:endParaRPr lang="en-US" sz="2000">
              <a:latin typeface="Lato"/>
              <a:ea typeface="Lato"/>
              <a:cs typeface="Lato"/>
            </a:endParaRPr>
          </a:p>
          <a:p>
            <a:r>
              <a:rPr lang="en-US" sz="2000" b="1" err="1">
                <a:latin typeface="Lato"/>
                <a:ea typeface="Lato"/>
                <a:cs typeface="Lato"/>
              </a:rPr>
              <a:t>Đa</a:t>
            </a:r>
            <a:r>
              <a:rPr lang="en-US" sz="2000" b="1">
                <a:latin typeface="Lato"/>
                <a:ea typeface="Lato"/>
                <a:cs typeface="Lato"/>
              </a:rPr>
              <a:t> </a:t>
            </a:r>
            <a:r>
              <a:rPr lang="en-US" sz="2000" b="1" err="1">
                <a:latin typeface="Lato"/>
                <a:ea typeface="Lato"/>
                <a:cs typeface="Lato"/>
              </a:rPr>
              <a:t>nhiệm</a:t>
            </a:r>
            <a:r>
              <a:rPr lang="en-US" sz="2000" b="1">
                <a:latin typeface="Lato"/>
                <a:ea typeface="Lato"/>
                <a:cs typeface="Lato"/>
              </a:rPr>
              <a:t>: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FreeRTOS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cho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phép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bạn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chạy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nhiều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nhiệm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vụ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(tasks) song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song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trên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ESP32.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Điều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này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cho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phép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bạn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phân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chia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ứng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dụng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của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mình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thành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các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nhiệm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vụ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độc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lập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để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xử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lý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các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công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việc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khác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nhau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,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từ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quản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lý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giao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tiếp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mạng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đến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xử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lý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dữ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liệu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cảm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biến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.</a:t>
            </a:r>
            <a:endParaRPr lang="en-US" sz="2000">
              <a:solidFill>
                <a:srgbClr val="000000"/>
              </a:solidFill>
              <a:latin typeface="Lato"/>
              <a:ea typeface="Lato"/>
              <a:cs typeface="Lato"/>
            </a:endParaRPr>
          </a:p>
          <a:p>
            <a:r>
              <a:rPr lang="en-US" sz="2000" b="1">
                <a:solidFill>
                  <a:srgbClr val="000000"/>
                </a:solidFill>
                <a:latin typeface="Lato"/>
                <a:ea typeface="Lato"/>
                <a:cs typeface="Lato"/>
              </a:rPr>
              <a:t>Quản </a:t>
            </a:r>
            <a:r>
              <a:rPr lang="en-US" sz="2000" b="1" err="1">
                <a:solidFill>
                  <a:srgbClr val="000000"/>
                </a:solidFill>
                <a:latin typeface="Lato"/>
                <a:ea typeface="Lato"/>
                <a:cs typeface="Lato"/>
              </a:rPr>
              <a:t>lý</a:t>
            </a:r>
            <a:r>
              <a:rPr lang="en-US" sz="2000" b="1">
                <a:solidFill>
                  <a:srgbClr val="000000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b="1" err="1">
                <a:solidFill>
                  <a:srgbClr val="000000"/>
                </a:solidFill>
                <a:latin typeface="Lato"/>
                <a:ea typeface="Lato"/>
                <a:cs typeface="Lato"/>
              </a:rPr>
              <a:t>tài</a:t>
            </a:r>
            <a:r>
              <a:rPr lang="en-US" sz="2000" b="1">
                <a:solidFill>
                  <a:srgbClr val="000000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b="1" err="1">
                <a:solidFill>
                  <a:srgbClr val="000000"/>
                </a:solidFill>
                <a:latin typeface="Lato"/>
                <a:ea typeface="Lato"/>
                <a:cs typeface="Lato"/>
              </a:rPr>
              <a:t>nguyên</a:t>
            </a:r>
            <a:r>
              <a:rPr lang="en-US" sz="2000" b="1">
                <a:solidFill>
                  <a:srgbClr val="000000"/>
                </a:solidFill>
                <a:latin typeface="Lato"/>
                <a:ea typeface="Lato"/>
                <a:cs typeface="Lato"/>
              </a:rPr>
              <a:t>: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FreeRTOS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cung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cấp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các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cơ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chế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quản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lý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tài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nguyên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như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semaphores, mutexes,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và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queues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để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đảm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bảo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an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toàn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khi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truy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cập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vào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các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tài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nguyên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chia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sẻ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giữa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các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nhiệm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vụ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.</a:t>
            </a:r>
            <a:endParaRPr lang="en-US" sz="2000">
              <a:solidFill>
                <a:srgbClr val="000000"/>
              </a:solidFill>
              <a:latin typeface="Lato"/>
              <a:ea typeface="Lato"/>
              <a:cs typeface="Lato"/>
            </a:endParaRPr>
          </a:p>
          <a:p>
            <a:r>
              <a:rPr lang="en-US" sz="2000" b="1">
                <a:latin typeface="Lato"/>
                <a:ea typeface="Lato"/>
                <a:cs typeface="Lato"/>
              </a:rPr>
              <a:t>Giao </a:t>
            </a:r>
            <a:r>
              <a:rPr lang="en-US" sz="2000" b="1" err="1">
                <a:latin typeface="Lato"/>
                <a:ea typeface="Lato"/>
                <a:cs typeface="Lato"/>
              </a:rPr>
              <a:t>tiếp</a:t>
            </a:r>
            <a:r>
              <a:rPr lang="en-US" sz="2000" b="1">
                <a:latin typeface="Lato"/>
                <a:ea typeface="Lato"/>
                <a:cs typeface="Lato"/>
              </a:rPr>
              <a:t> </a:t>
            </a:r>
            <a:r>
              <a:rPr lang="en-US" sz="2000" b="1" err="1">
                <a:latin typeface="Lato"/>
                <a:ea typeface="Lato"/>
                <a:cs typeface="Lato"/>
              </a:rPr>
              <a:t>mạng</a:t>
            </a:r>
            <a:r>
              <a:rPr lang="en-US" sz="2000" b="1">
                <a:latin typeface="Lato"/>
                <a:ea typeface="Lato"/>
                <a:cs typeface="Lato"/>
              </a:rPr>
              <a:t>: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ESP32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tích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hợp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sẵn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các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tính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năng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Wi-Fi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và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Bluetooth,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và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FreeRTOS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cung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cấp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các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giao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thức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mạng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như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TCP/IP stack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và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MQTT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để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kết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nối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và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giao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tiếp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với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các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thiết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bị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khác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trên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err="1">
                <a:solidFill>
                  <a:srgbClr val="0D0D0D"/>
                </a:solidFill>
                <a:latin typeface="Lato"/>
                <a:ea typeface="Lato"/>
                <a:cs typeface="Lato"/>
              </a:rPr>
              <a:t>mạng</a:t>
            </a:r>
            <a:r>
              <a:rPr lang="en-US" sz="2000">
                <a:solidFill>
                  <a:srgbClr val="0D0D0D"/>
                </a:solidFill>
                <a:latin typeface="Lato"/>
                <a:ea typeface="Lato"/>
                <a:cs typeface="Lato"/>
              </a:rPr>
              <a:t>.</a:t>
            </a:r>
            <a:endParaRPr lang="en-US" sz="2000" err="1">
              <a:latin typeface="Lato"/>
              <a:ea typeface="Lato"/>
              <a:cs typeface="Lato"/>
            </a:endParaRP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31660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4181094" y="3021991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Trình chiếu Trên màn hình (4:3)</PresentationFormat>
  <Slides>7</Slides>
  <Notes>0</Notes>
  <HiddenSlides>0</HiddenSlides>
  <ScaleCrop>false</ScaleCrop>
  <HeadingPairs>
    <vt:vector size="4" baseType="variant">
      <vt:variant>
        <vt:lpstr>Chủ đề</vt:lpstr>
      </vt:variant>
      <vt:variant>
        <vt:i4>1</vt:i4>
      </vt:variant>
      <vt:variant>
        <vt:lpstr>Tiêu đề Bản chiếu</vt:lpstr>
      </vt:variant>
      <vt:variant>
        <vt:i4>7</vt:i4>
      </vt:variant>
    </vt:vector>
  </HeadingPairs>
  <TitlesOfParts>
    <vt:vector size="8" baseType="lpstr">
      <vt:lpstr>Office Theme</vt:lpstr>
      <vt:lpstr>Bản trình bày PowerPoint</vt:lpstr>
      <vt:lpstr>Bản trình bày PowerPoint</vt:lpstr>
      <vt:lpstr>Define the problem</vt:lpstr>
      <vt:lpstr>List of components </vt:lpstr>
      <vt:lpstr>Advanced feature: SLEEP MODE</vt:lpstr>
      <vt:lpstr>Advanced feature: FREERTOS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revision>2</cp:revision>
  <dcterms:created xsi:type="dcterms:W3CDTF">2021-05-28T04:32:29Z</dcterms:created>
  <dcterms:modified xsi:type="dcterms:W3CDTF">2024-05-10T00:13:47Z</dcterms:modified>
</cp:coreProperties>
</file>